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376" r:id="rId3"/>
    <p:sldId id="375" r:id="rId4"/>
    <p:sldId id="377" r:id="rId5"/>
    <p:sldId id="378" r:id="rId6"/>
    <p:sldId id="381" r:id="rId7"/>
    <p:sldId id="380" r:id="rId8"/>
    <p:sldId id="382" r:id="rId9"/>
    <p:sldId id="379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93" d="100"/>
          <a:sy n="93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Content Placeholder 6" descr="kf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in this case the estimated state trails behind the true level</a:t>
            </a:r>
          </a:p>
          <a:p>
            <a:pPr lvl="1"/>
            <a:r>
              <a:rPr lang="en-US" dirty="0" smtClean="0"/>
              <a:t>estimated state has a much greater error than the noisy measurements</a:t>
            </a:r>
          </a:p>
          <a:p>
            <a:r>
              <a:rPr lang="en-US" dirty="0" smtClean="0"/>
              <a:t>if the plant model does not accurately model reality than you can expect poor results</a:t>
            </a:r>
          </a:p>
          <a:p>
            <a:pPr lvl="1"/>
            <a:r>
              <a:rPr lang="en-US" dirty="0" smtClean="0"/>
              <a:t>however, increasing the plant noise covariance will allow the filter to weight the measurements more heavily in the estimation…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Content Placeholder 6" descr="kf4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not clear if we have gained anything in this case</a:t>
            </a:r>
          </a:p>
          <a:p>
            <a:pPr lvl="1"/>
            <a:r>
              <a:rPr lang="en-US" dirty="0" smtClean="0"/>
              <a:t>the estimated state is reasonable but it is not clear if it is more accurate than the measurements</a:t>
            </a:r>
          </a:p>
          <a:p>
            <a:r>
              <a:rPr lang="en-US" dirty="0" smtClean="0"/>
              <a:t>what happens if we change the plant model to more accurately reflect the filling?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Content Placeholder 6" descr="kf5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estimated state is more accurate and smoother than the measurements</a:t>
            </a:r>
          </a:p>
          <a:p>
            <a:r>
              <a:rPr lang="en-US" dirty="0" smtClean="0"/>
              <a:t>what about the filling rate?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Content Placeholder 6" descr="kf6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estimated filling rate seems to jump more than the estimated level</a:t>
            </a:r>
          </a:p>
          <a:p>
            <a:pPr lvl="1"/>
            <a:r>
              <a:rPr lang="en-US" dirty="0" smtClean="0"/>
              <a:t>this should not be surprising as we never actually measure the filling rate directly</a:t>
            </a:r>
          </a:p>
          <a:p>
            <a:pPr lvl="2"/>
            <a:r>
              <a:rPr lang="en-US" dirty="0" smtClean="0"/>
              <a:t>it is being inferred from the measured level (which is quite noisy)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</a:t>
            </a:r>
            <a:r>
              <a:rPr lang="en-US" dirty="0" smtClean="0"/>
              <a:t>Static </a:t>
            </a:r>
            <a:r>
              <a:rPr lang="en-US" dirty="0" smtClean="0"/>
              <a:t>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we trick the filter by using the filling plant model when the level is static?</a:t>
            </a:r>
          </a:p>
          <a:p>
            <a:pPr lvl="1"/>
            <a:r>
              <a:rPr lang="en-US" dirty="0" smtClean="0"/>
              <a:t>hopefully not, as the filter should converge to a fill rate of zero!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Content Placeholder 6" descr="kf7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Plant or Process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describes how the system state changes as a function of time, control input, and noise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    state at time k</a:t>
            </a:r>
          </a:p>
          <a:p>
            <a:pPr lvl="1"/>
            <a:r>
              <a:rPr lang="en-US" dirty="0" smtClean="0"/>
              <a:t>    control inputs at time k</a:t>
            </a:r>
          </a:p>
          <a:p>
            <a:pPr lvl="1"/>
            <a:r>
              <a:rPr lang="en-US" dirty="0" smtClean="0"/>
              <a:t>    process noise at time k</a:t>
            </a:r>
          </a:p>
          <a:p>
            <a:pPr lvl="1"/>
            <a:r>
              <a:rPr lang="en-US" dirty="0" smtClean="0"/>
              <a:t>    state transition model or matrix</a:t>
            </a:r>
          </a:p>
          <a:p>
            <a:pPr lvl="1"/>
            <a:r>
              <a:rPr lang="en-US" dirty="0" smtClean="0"/>
              <a:t>    control-input model or matrix</a:t>
            </a:r>
            <a:endParaRPr lang="en-US" dirty="0"/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3276600" y="1981200"/>
          <a:ext cx="2590800" cy="457200"/>
        </p:xfrm>
        <a:graphic>
          <a:graphicData uri="http://schemas.openxmlformats.org/presentationml/2006/ole">
            <p:oleObj spid="_x0000_s73730" name="Equation" r:id="rId3" imgW="1295280" imgH="228600" progId="Equation.3">
              <p:embed/>
            </p:oleObj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736600" y="3962400"/>
          <a:ext cx="330200" cy="304800"/>
        </p:xfrm>
        <a:graphic>
          <a:graphicData uri="http://schemas.openxmlformats.org/presentationml/2006/ole">
            <p:oleObj spid="_x0000_s73731" name="Equation" r:id="rId4" imgW="164880" imgH="152280" progId="Equation.3">
              <p:embed/>
            </p:oleObj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711200" y="3048000"/>
          <a:ext cx="355600" cy="457200"/>
        </p:xfrm>
        <a:graphic>
          <a:graphicData uri="http://schemas.openxmlformats.org/presentationml/2006/ole">
            <p:oleObj spid="_x0000_s73732" name="Equation" r:id="rId5" imgW="177480" imgH="228600" progId="Equation.3">
              <p:embed/>
            </p:oleObj>
          </a:graphicData>
        </a:graphic>
      </p:graphicFrame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736600" y="3505200"/>
          <a:ext cx="330200" cy="457200"/>
        </p:xfrm>
        <a:graphic>
          <a:graphicData uri="http://schemas.openxmlformats.org/presentationml/2006/ole">
            <p:oleObj spid="_x0000_s73733" name="Equation" r:id="rId6" imgW="164880" imgH="22860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711200" y="2667000"/>
          <a:ext cx="355600" cy="457200"/>
        </p:xfrm>
        <a:graphic>
          <a:graphicData uri="http://schemas.openxmlformats.org/presentationml/2006/ole">
            <p:oleObj spid="_x0000_s73734" name="Equation" r:id="rId7" imgW="177480" imgH="228600" progId="Equation.3">
              <p:embed/>
            </p:oleObj>
          </a:graphicData>
        </a:graphic>
      </p:graphicFrame>
      <p:graphicFrame>
        <p:nvGraphicFramePr>
          <p:cNvPr id="73735" name="Object 7"/>
          <p:cNvGraphicFramePr>
            <a:graphicFrameLocks noChangeAspect="1"/>
          </p:cNvGraphicFramePr>
          <p:nvPr/>
        </p:nvGraphicFramePr>
        <p:xfrm>
          <a:off x="762000" y="4419600"/>
          <a:ext cx="279400" cy="304800"/>
        </p:xfrm>
        <a:graphic>
          <a:graphicData uri="http://schemas.openxmlformats.org/presentationml/2006/ole">
            <p:oleObj spid="_x0000_s73735" name="Equation" r:id="rId8" imgW="139680" imgH="152280" progId="Equation.3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Content Placeholder 6" descr="kf8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Measurement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describes how sensor measurements vary as a function of the system state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     sensor measurement at time k</a:t>
            </a:r>
          </a:p>
          <a:p>
            <a:pPr lvl="1"/>
            <a:r>
              <a:rPr lang="en-US" dirty="0" smtClean="0"/>
              <a:t>     sensor noise at time k</a:t>
            </a:r>
          </a:p>
          <a:p>
            <a:pPr lvl="1"/>
            <a:r>
              <a:rPr lang="en-US" dirty="0" smtClean="0"/>
              <a:t>     observation model or matrix</a:t>
            </a: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3708400" y="1981200"/>
          <a:ext cx="1727200" cy="457200"/>
        </p:xfrm>
        <a:graphic>
          <a:graphicData uri="http://schemas.openxmlformats.org/presentationml/2006/ole">
            <p:oleObj spid="_x0000_s58372" name="Equation" r:id="rId3" imgW="863280" imgH="228600" progId="Equation.3">
              <p:embed/>
            </p:oleObj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762000" y="2667000"/>
          <a:ext cx="330200" cy="457200"/>
        </p:xfrm>
        <a:graphic>
          <a:graphicData uri="http://schemas.openxmlformats.org/presentationml/2006/ole">
            <p:oleObj spid="_x0000_s58373" name="Equation" r:id="rId4" imgW="164880" imgH="228600" progId="Equation.3">
              <p:embed/>
            </p:oleObj>
          </a:graphicData>
        </a:graphic>
      </p:graphicFrame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736600" y="3048000"/>
          <a:ext cx="406400" cy="457200"/>
        </p:xfrm>
        <a:graphic>
          <a:graphicData uri="http://schemas.openxmlformats.org/presentationml/2006/ole">
            <p:oleObj spid="_x0000_s58374" name="Equation" r:id="rId5" imgW="203040" imgH="228600" progId="Equation.3">
              <p:embed/>
            </p:oleObj>
          </a:graphicData>
        </a:graphic>
      </p:graphicFrame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762000" y="3505200"/>
          <a:ext cx="304800" cy="330200"/>
        </p:xfrm>
        <a:graphic>
          <a:graphicData uri="http://schemas.openxmlformats.org/presentationml/2006/ole">
            <p:oleObj spid="_x0000_s58375" name="Equation" r:id="rId6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estimate the level of water in the tank; the water could be</a:t>
            </a:r>
          </a:p>
          <a:p>
            <a:pPr lvl="1"/>
            <a:r>
              <a:rPr lang="en-US" dirty="0" smtClean="0"/>
              <a:t>static, filling, or emptying</a:t>
            </a:r>
          </a:p>
          <a:p>
            <a:pPr lvl="1"/>
            <a:r>
              <a:rPr lang="en-US" dirty="0" smtClean="0"/>
              <a:t>not sloshing or sloshing</a:t>
            </a:r>
          </a:p>
        </p:txBody>
      </p:sp>
      <p:pic>
        <p:nvPicPr>
          <p:cNvPr id="9" name="Picture 8" descr="tan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6200" y="1676400"/>
            <a:ext cx="4495238" cy="44825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Content Placeholder 6" descr="kf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in this case the </a:t>
            </a:r>
            <a:r>
              <a:rPr lang="en-US" dirty="0" err="1" smtClean="0"/>
              <a:t>Kalman</a:t>
            </a:r>
            <a:r>
              <a:rPr lang="en-US" dirty="0" smtClean="0"/>
              <a:t> filter tends towards estimating a constant level because the plant noise covariance is small compared to the measurement noise covariance</a:t>
            </a:r>
          </a:p>
          <a:p>
            <a:pPr lvl="1"/>
            <a:r>
              <a:rPr lang="en-US" dirty="0" smtClean="0"/>
              <a:t>the estimated state is much smoother than the measurements</a:t>
            </a:r>
          </a:p>
          <a:p>
            <a:r>
              <a:rPr lang="en-US" dirty="0" smtClean="0"/>
              <a:t>what happens if we increase the plant noise covariance?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</a:t>
            </a:r>
            <a:r>
              <a:rPr lang="en-US" dirty="0" smtClean="0"/>
              <a:t>Not </a:t>
            </a:r>
            <a:r>
              <a:rPr lang="en-US" dirty="0" smtClean="0"/>
              <a:t>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Content Placeholder 6" descr="kf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in this case the </a:t>
            </a:r>
            <a:r>
              <a:rPr lang="en-US" dirty="0" err="1" smtClean="0"/>
              <a:t>Kalman</a:t>
            </a:r>
            <a:r>
              <a:rPr lang="en-US" dirty="0" smtClean="0"/>
              <a:t> filter tends towards estimating </a:t>
            </a:r>
            <a:r>
              <a:rPr lang="en-US" dirty="0" smtClean="0"/>
              <a:t>values that are closer to the measurements</a:t>
            </a:r>
          </a:p>
          <a:p>
            <a:r>
              <a:rPr lang="en-US" dirty="0" smtClean="0"/>
              <a:t>increasing the plant noise covariance causes the filter to place more weight on the measurements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the true situation is that the tank is filling at a constant rate but we use the static tank plant model</a:t>
            </a:r>
          </a:p>
          <a:p>
            <a:pPr lvl="1"/>
            <a:r>
              <a:rPr lang="en-US" dirty="0" smtClean="0"/>
              <a:t>i.e., we have a plant model that does not accurately model the state transition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2666</TotalTime>
  <Words>592</Words>
  <Application>Microsoft Office PowerPoint</Application>
  <PresentationFormat>On-screen Show (4:3)</PresentationFormat>
  <Paragraphs>99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Origin</vt:lpstr>
      <vt:lpstr>Equation</vt:lpstr>
      <vt:lpstr>Day 20</vt:lpstr>
      <vt:lpstr>Plant or Process Model</vt:lpstr>
      <vt:lpstr>Measurement Model</vt:lpstr>
      <vt:lpstr>Tank of Water</vt:lpstr>
      <vt:lpstr>Tank of Water: Static and Not Sloshing</vt:lpstr>
      <vt:lpstr>Tank of Water: Static and Not Sloshing</vt:lpstr>
      <vt:lpstr>Tank of Water: Filling and Not Sloshing</vt:lpstr>
      <vt:lpstr>Tank of Water: Static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Static and not Sloshing</vt:lpstr>
      <vt:lpstr>Tank of Water: Static and not Sloshing</vt:lpstr>
      <vt:lpstr>Tank of Water: Static and not Sloshing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61</cp:revision>
  <dcterms:created xsi:type="dcterms:W3CDTF">2011-01-07T01:27:12Z</dcterms:created>
  <dcterms:modified xsi:type="dcterms:W3CDTF">2011-03-02T05:49:37Z</dcterms:modified>
</cp:coreProperties>
</file>